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6" r:id="rId5"/>
    <p:sldId id="267" r:id="rId6"/>
    <p:sldId id="268" r:id="rId7"/>
    <p:sldId id="269" r:id="rId8"/>
    <p:sldId id="270" r:id="rId9"/>
    <p:sldId id="271" r:id="rId10"/>
    <p:sldId id="265" r:id="rId11"/>
    <p:sldId id="272" r:id="rId12"/>
  </p:sldIdLst>
  <p:sldSz cx="14630400" cy="8229600"/>
  <p:notesSz cx="8229600" cy="14630400"/>
  <p:embeddedFontLst>
    <p:embeddedFont>
      <p:font typeface="Bitter Medium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Lato Bold" panose="020F0502020204030203" charset="0"/>
      <p:bold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4F00"/>
    <a:srgbClr val="FFF8F0"/>
    <a:srgbClr val="FFEEDD"/>
    <a:srgbClr val="FFF5EB"/>
    <a:srgbClr val="FFE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1441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21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230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576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687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719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4350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905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99792"/>
            <a:ext cx="61919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Startup Insights Report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 analysis of startups' funding, industry, and market trends</a:t>
            </a:r>
            <a:endParaRPr lang="en-US" sz="1750" i="1" dirty="0"/>
          </a:p>
        </p:txBody>
      </p:sp>
      <p:sp>
        <p:nvSpPr>
          <p:cNvPr id="5" name="Text 2"/>
          <p:cNvSpPr/>
          <p:nvPr/>
        </p:nvSpPr>
        <p:spPr>
          <a:xfrm>
            <a:off x="6280190" y="4851798"/>
            <a:ext cx="17985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Rupnath Shaw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34D063-8CB5-455A-AE3C-27272A664A29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92842" y="1199403"/>
            <a:ext cx="88463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 Recommendation</a:t>
            </a:r>
            <a:endParaRPr lang="en-US" sz="32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2752487"/>
            <a:ext cx="306110" cy="382667"/>
          </a:xfrm>
          <a:prstGeom prst="rect">
            <a:avLst/>
          </a:prstGeom>
        </p:spPr>
      </p:pic>
      <p:sp>
        <p:nvSpPr>
          <p:cNvPr id="13" name="Shape 9"/>
          <p:cNvSpPr/>
          <p:nvPr/>
        </p:nvSpPr>
        <p:spPr>
          <a:xfrm>
            <a:off x="935191" y="2516082"/>
            <a:ext cx="10895448" cy="4506112"/>
          </a:xfrm>
          <a:prstGeom prst="roundRect">
            <a:avLst>
              <a:gd name="adj" fmla="val 259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8" name="Text 13"/>
          <p:cNvSpPr/>
          <p:nvPr/>
        </p:nvSpPr>
        <p:spPr>
          <a:xfrm>
            <a:off x="1215390" y="2634285"/>
            <a:ext cx="10304164" cy="4068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3000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 FinTech, HealthTech, and AI-driven sectors are consistently outperforming in funding volume.</a:t>
            </a:r>
          </a:p>
          <a:p>
            <a:pPr marL="0" indent="0" algn="l">
              <a:lnSpc>
                <a:spcPct val="3000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 Established startup hubs continue to attract a majority of total funding.</a:t>
            </a:r>
          </a:p>
          <a:p>
            <a:pPr marL="0" indent="0" algn="l">
              <a:lnSpc>
                <a:spcPct val="3000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 Founders with cross-company leadership experience show strong investor trust.</a:t>
            </a:r>
          </a:p>
          <a:p>
            <a:pPr marL="0" indent="0" algn="l">
              <a:lnSpc>
                <a:spcPct val="3000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 Startups surpassing their industry’s average funding could be prime acquisition or IPO candidates.</a:t>
            </a:r>
          </a:p>
          <a:p>
            <a:pPr marL="0" indent="0" algn="l">
              <a:lnSpc>
                <a:spcPct val="3000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 Underfunded startups in large market spaces represent potential high-growth opportunities.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6042C8-B788-45C3-8549-6F271FD326A2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72212" y="3470163"/>
            <a:ext cx="6485975" cy="1289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96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Thank you</a:t>
            </a:r>
            <a:endParaRPr lang="en-US" sz="96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2752487"/>
            <a:ext cx="306110" cy="38266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A6042C8-B788-45C3-8549-6F271FD326A2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02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24377" y="296952"/>
            <a:ext cx="5646420" cy="595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2800" b="1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Dataset Overview</a:t>
            </a:r>
            <a:endParaRPr lang="en-US" sz="2800" b="1" dirty="0"/>
          </a:p>
        </p:txBody>
      </p:sp>
      <p:sp>
        <p:nvSpPr>
          <p:cNvPr id="4" name="Text 2"/>
          <p:cNvSpPr/>
          <p:nvPr/>
        </p:nvSpPr>
        <p:spPr>
          <a:xfrm>
            <a:off x="724377" y="1120362"/>
            <a:ext cx="7604284" cy="2681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StartupDB dataset contains information about various startups, including:</a:t>
            </a:r>
            <a:endParaRPr lang="en-US" sz="800" dirty="0">
              <a:solidFill>
                <a:srgbClr val="2B2E3C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Company Details: </a:t>
            </a: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Name, industry, founding year, headquarters.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Financials: </a:t>
            </a: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Funding stage, last funding amount.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Operations: </a:t>
            </a: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Number of employees, market size, core technology.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Leadership &amp; Contact: </a:t>
            </a: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CEO, website, LinkedIn, Twitter.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50" b="1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Sample Size: </a:t>
            </a: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Multiple startups across industries and regions.</a:t>
            </a:r>
          </a:p>
        </p:txBody>
      </p:sp>
      <p:sp>
        <p:nvSpPr>
          <p:cNvPr id="9" name="Shape 7"/>
          <p:cNvSpPr/>
          <p:nvPr/>
        </p:nvSpPr>
        <p:spPr>
          <a:xfrm>
            <a:off x="6219283" y="4510299"/>
            <a:ext cx="7604284" cy="2920615"/>
          </a:xfrm>
          <a:prstGeom prst="roundRect">
            <a:avLst>
              <a:gd name="adj" fmla="val 7181"/>
            </a:avLst>
          </a:prstGeom>
          <a:solidFill>
            <a:srgbClr val="FAD3B8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5435C39E-2211-41DF-91B4-AD02EDE0C475}"/>
              </a:ext>
            </a:extLst>
          </p:cNvPr>
          <p:cNvSpPr/>
          <p:nvPr/>
        </p:nvSpPr>
        <p:spPr>
          <a:xfrm>
            <a:off x="8324104" y="3741647"/>
            <a:ext cx="564642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Problem Statement</a:t>
            </a:r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0C7B8409-6136-48D4-A26D-E23B29C83698}"/>
              </a:ext>
            </a:extLst>
          </p:cNvPr>
          <p:cNvSpPr/>
          <p:nvPr/>
        </p:nvSpPr>
        <p:spPr>
          <a:xfrm>
            <a:off x="6483470" y="4549453"/>
            <a:ext cx="7114090" cy="2444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2000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Analyze the startup ecosystem to uncover key insights such as: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Industries attracting the most funding.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High-growth startups based on employee count and funding.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Locations and CEOs driving startup success.</a:t>
            </a:r>
          </a:p>
          <a:p>
            <a:pPr marL="285750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Market potential relative to funding and emerging technologies.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6B29FA-70F9-4FD3-B72A-9139AA5C0721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5358" y="344463"/>
            <a:ext cx="13158574" cy="524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Q1. Find the top 5 industries with the highest average funding amount, excluding startups with NULL funding values.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E9390CE2-154E-436B-9BF1-396F9BF0DC36}"/>
              </a:ext>
            </a:extLst>
          </p:cNvPr>
          <p:cNvSpPr/>
          <p:nvPr/>
        </p:nvSpPr>
        <p:spPr>
          <a:xfrm>
            <a:off x="915277" y="947431"/>
            <a:ext cx="5825765" cy="2956946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2E3544D-A582-4E52-891A-CDF3A6CD1E6D}"/>
              </a:ext>
            </a:extLst>
          </p:cNvPr>
          <p:cNvSpPr/>
          <p:nvPr/>
        </p:nvSpPr>
        <p:spPr>
          <a:xfrm>
            <a:off x="1150067" y="956859"/>
            <a:ext cx="5582425" cy="2947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Industry,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ROUND(AVG(Last_Funding_Amount_USD_Millions),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Avg_Funding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Last_Funding_Amount_USD_Millions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GROUP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Industry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Avg_Funding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LIMIT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3715F996-2306-4A57-9182-B7A41BC18897}"/>
              </a:ext>
            </a:extLst>
          </p:cNvPr>
          <p:cNvSpPr/>
          <p:nvPr/>
        </p:nvSpPr>
        <p:spPr>
          <a:xfrm>
            <a:off x="7219977" y="2115464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21876A-F53E-4850-BCB1-249C8EB12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8144" y="1100915"/>
            <a:ext cx="3239529" cy="24633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B22A67AE-DD1F-4CEB-903D-F0DFDDDFAB22}"/>
              </a:ext>
            </a:extLst>
          </p:cNvPr>
          <p:cNvSpPr/>
          <p:nvPr/>
        </p:nvSpPr>
        <p:spPr>
          <a:xfrm>
            <a:off x="699153" y="4268747"/>
            <a:ext cx="13158574" cy="524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Q2. List the startups founded after 2015 that have more employees than the average number of employees across all </a:t>
            </a:r>
          </a:p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startups.</a:t>
            </a:r>
            <a:b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3B80D416-7B3A-4E3D-A7CA-3C5A3ABC36CE}"/>
              </a:ext>
            </a:extLst>
          </p:cNvPr>
          <p:cNvSpPr/>
          <p:nvPr/>
        </p:nvSpPr>
        <p:spPr>
          <a:xfrm>
            <a:off x="906727" y="4994806"/>
            <a:ext cx="5825765" cy="2948990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4A8992D8-0680-4CA6-B626-5E4CB25463CA}"/>
              </a:ext>
            </a:extLst>
          </p:cNvPr>
          <p:cNvSpPr/>
          <p:nvPr/>
        </p:nvSpPr>
        <p:spPr>
          <a:xfrm>
            <a:off x="1204877" y="5028380"/>
            <a:ext cx="5554141" cy="28818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Company_Name, Industry, Founding_Year, Number_of_Employees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Founding_Year &gt; 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2015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Number_of_Employees &gt; (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AVG(Number_of_Employees)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Number_of_Employees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);</a:t>
            </a:r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CCFE1CD2-9CD4-4D59-9A62-B0719441CE94}"/>
              </a:ext>
            </a:extLst>
          </p:cNvPr>
          <p:cNvSpPr/>
          <p:nvPr/>
        </p:nvSpPr>
        <p:spPr>
          <a:xfrm>
            <a:off x="7104645" y="6039748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BCC1DA-D4DA-4C9B-BDBB-09D4484B9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9209" y="5143770"/>
            <a:ext cx="5391732" cy="24296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DA5613A-B181-4414-AD56-29728E9CF803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552" y="285804"/>
            <a:ext cx="13497939" cy="402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Q3. Identify the headquarters locations that host at least 1 startups, and calculate the total funding raised in each.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E9390CE2-154E-436B-9BF1-396F9BF0DC36}"/>
              </a:ext>
            </a:extLst>
          </p:cNvPr>
          <p:cNvSpPr/>
          <p:nvPr/>
        </p:nvSpPr>
        <p:spPr>
          <a:xfrm>
            <a:off x="933253" y="869171"/>
            <a:ext cx="5825765" cy="2956946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2E3544D-A582-4E52-891A-CDF3A6CD1E6D}"/>
              </a:ext>
            </a:extLst>
          </p:cNvPr>
          <p:cNvSpPr/>
          <p:nvPr/>
        </p:nvSpPr>
        <p:spPr>
          <a:xfrm>
            <a:off x="1150067" y="873885"/>
            <a:ext cx="5582425" cy="2947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Headquarters_Location,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COUNT(*)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Startup_Count,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SUM(Last_Funding_Amount_USD_Millions)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Total_Funding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Last_Funding_Amount_USD_Millions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GROUP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Headquarters_Location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HAVING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COUNT(*) &gt;= 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Total_Funding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3715F996-2306-4A57-9182-B7A41BC18897}"/>
              </a:ext>
            </a:extLst>
          </p:cNvPr>
          <p:cNvSpPr/>
          <p:nvPr/>
        </p:nvSpPr>
        <p:spPr>
          <a:xfrm>
            <a:off x="7153699" y="2173187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sp>
        <p:nvSpPr>
          <p:cNvPr id="11" name="Text 0">
            <a:extLst>
              <a:ext uri="{FF2B5EF4-FFF2-40B4-BE49-F238E27FC236}">
                <a16:creationId xmlns:a16="http://schemas.microsoft.com/office/drawing/2014/main" id="{B22A67AE-DD1F-4CEB-903D-F0DFDDDFAB22}"/>
              </a:ext>
            </a:extLst>
          </p:cNvPr>
          <p:cNvSpPr/>
          <p:nvPr/>
        </p:nvSpPr>
        <p:spPr>
          <a:xfrm>
            <a:off x="686234" y="4114800"/>
            <a:ext cx="13158574" cy="524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Q4. For each funding stage, find the startup with the maximum funding amount and display its company name, industry, </a:t>
            </a:r>
          </a:p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and funding.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3B80D416-7B3A-4E3D-A7CA-3C5A3ABC36CE}"/>
              </a:ext>
            </a:extLst>
          </p:cNvPr>
          <p:cNvSpPr/>
          <p:nvPr/>
        </p:nvSpPr>
        <p:spPr>
          <a:xfrm>
            <a:off x="906727" y="4755202"/>
            <a:ext cx="5825765" cy="3270084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4A8992D8-0680-4CA6-B626-5E4CB25463CA}"/>
              </a:ext>
            </a:extLst>
          </p:cNvPr>
          <p:cNvSpPr/>
          <p:nvPr/>
        </p:nvSpPr>
        <p:spPr>
          <a:xfrm>
            <a:off x="1150068" y="4821350"/>
            <a:ext cx="4892514" cy="29274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RankedStartups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Funding_Stage, Company_Name, Industry,</a:t>
            </a:r>
          </a:p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Last_Funding_Amount_USD_Millions,</a:t>
            </a:r>
          </a:p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ROW_NUMBER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PARTITION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Funding_Stage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Last_Funding_Amount_USD_Millions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rn</a:t>
            </a:r>
          </a:p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Last_Funding_Amount_USD_Millions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Funding_Stage, Company_Name, Industry, Last_Funding_Amount_USD_Millions</a:t>
            </a:r>
          </a:p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RankedStartups</a:t>
            </a:r>
          </a:p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rn = </a:t>
            </a:r>
            <a:r>
              <a:rPr lang="en-US" sz="115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115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Last_Funding_Amount_USD_Millions </a:t>
            </a:r>
            <a:r>
              <a:rPr lang="en-US" sz="115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</a:t>
            </a:r>
            <a:r>
              <a:rPr lang="en-US" sz="115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CCFE1CD2-9CD4-4D59-9A62-B0719441CE94}"/>
              </a:ext>
            </a:extLst>
          </p:cNvPr>
          <p:cNvSpPr/>
          <p:nvPr/>
        </p:nvSpPr>
        <p:spPr>
          <a:xfrm>
            <a:off x="7104645" y="6039748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A5613A-B181-4414-AD56-29728E9CF803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E003DA-9B7D-4219-98E1-31CD7CBF6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0121" y="950313"/>
            <a:ext cx="4423007" cy="27257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130920-1784-4E8C-8164-E242033BA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7313" y="5055849"/>
            <a:ext cx="5477178" cy="26687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3947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552" y="285804"/>
            <a:ext cx="13497939" cy="402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Q5. Rank startups within each industry by their funding amount and select only the top 3 per industry.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E9390CE2-154E-436B-9BF1-396F9BF0DC36}"/>
              </a:ext>
            </a:extLst>
          </p:cNvPr>
          <p:cNvSpPr/>
          <p:nvPr/>
        </p:nvSpPr>
        <p:spPr>
          <a:xfrm>
            <a:off x="516552" y="759572"/>
            <a:ext cx="7038656" cy="7037573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2E3544D-A582-4E52-891A-CDF3A6CD1E6D}"/>
              </a:ext>
            </a:extLst>
          </p:cNvPr>
          <p:cNvSpPr/>
          <p:nvPr/>
        </p:nvSpPr>
        <p:spPr>
          <a:xfrm>
            <a:off x="866020" y="906223"/>
            <a:ext cx="6287679" cy="7037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RankedStartups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Company_Name,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Industry,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Last_Funding_Amount_USD_Millions,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ROW_NUMBER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PARTITION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Industry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Last_Funding_Amount_USD_Millions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rn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Last_Funding_Amount_USD_Millions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)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Industry, Company_Name, Last_Funding_Amount_USD_Millions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RankedStartups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rn &lt;= 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Industry,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Last_Funding_Amount_USD_Millions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3715F996-2306-4A57-9182-B7A41BC18897}"/>
              </a:ext>
            </a:extLst>
          </p:cNvPr>
          <p:cNvSpPr/>
          <p:nvPr/>
        </p:nvSpPr>
        <p:spPr>
          <a:xfrm>
            <a:off x="9993087" y="2484626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A5613A-B181-4414-AD56-29728E9CF803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35E02F-C7E5-4107-A390-635A27A73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9188" y="3528107"/>
            <a:ext cx="5439534" cy="3134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3841A3BB-35C1-4462-BC43-5635ABAB5D9B}"/>
              </a:ext>
            </a:extLst>
          </p:cNvPr>
          <p:cNvSpPr/>
          <p:nvPr/>
        </p:nvSpPr>
        <p:spPr>
          <a:xfrm>
            <a:off x="11217897" y="2575622"/>
            <a:ext cx="160256" cy="227853"/>
          </a:xfrm>
          <a:prstGeom prst="downArrow">
            <a:avLst/>
          </a:prstGeom>
          <a:solidFill>
            <a:srgbClr val="E04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045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552" y="401592"/>
            <a:ext cx="13497939" cy="402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Q6. Find all startups where the market size (in billion USD) is more than 3 times their last funding amount </a:t>
            </a:r>
          </a:p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(in million USD).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E9390CE2-154E-436B-9BF1-396F9BF0DC36}"/>
              </a:ext>
            </a:extLst>
          </p:cNvPr>
          <p:cNvSpPr/>
          <p:nvPr/>
        </p:nvSpPr>
        <p:spPr>
          <a:xfrm>
            <a:off x="769867" y="1214312"/>
            <a:ext cx="5825765" cy="3102983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2E3544D-A582-4E52-891A-CDF3A6CD1E6D}"/>
              </a:ext>
            </a:extLst>
          </p:cNvPr>
          <p:cNvSpPr/>
          <p:nvPr/>
        </p:nvSpPr>
        <p:spPr>
          <a:xfrm>
            <a:off x="979540" y="1307742"/>
            <a:ext cx="5582425" cy="2981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Company_Name, Industry,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Market_Size_Billion_USD,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Last_Funding_Amount_USD_Millions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Market_Size_Billion_USD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Last_Funding_Amount_USD_Millions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Market_Size_Billion_USD * 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Last_Funding_Amount_USD_Millions;</a:t>
            </a: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3715F996-2306-4A57-9182-B7A41BC18897}"/>
              </a:ext>
            </a:extLst>
          </p:cNvPr>
          <p:cNvSpPr/>
          <p:nvPr/>
        </p:nvSpPr>
        <p:spPr>
          <a:xfrm>
            <a:off x="6805305" y="2446954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sp>
        <p:nvSpPr>
          <p:cNvPr id="11" name="Text 0">
            <a:extLst>
              <a:ext uri="{FF2B5EF4-FFF2-40B4-BE49-F238E27FC236}">
                <a16:creationId xmlns:a16="http://schemas.microsoft.com/office/drawing/2014/main" id="{B22A67AE-DD1F-4CEB-903D-F0DFDDDFAB22}"/>
              </a:ext>
            </a:extLst>
          </p:cNvPr>
          <p:cNvSpPr/>
          <p:nvPr/>
        </p:nvSpPr>
        <p:spPr>
          <a:xfrm>
            <a:off x="566853" y="4909204"/>
            <a:ext cx="13158574" cy="524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Q7. Count how many unique core technologies are being used by startups in the "FinTech" industry.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3B80D416-7B3A-4E3D-A7CA-3C5A3ABC36CE}"/>
              </a:ext>
            </a:extLst>
          </p:cNvPr>
          <p:cNvSpPr/>
          <p:nvPr/>
        </p:nvSpPr>
        <p:spPr>
          <a:xfrm>
            <a:off x="769866" y="5594801"/>
            <a:ext cx="5517847" cy="1993142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4A8992D8-0680-4CA6-B626-5E4CB25463CA}"/>
              </a:ext>
            </a:extLst>
          </p:cNvPr>
          <p:cNvSpPr/>
          <p:nvPr/>
        </p:nvSpPr>
        <p:spPr>
          <a:xfrm>
            <a:off x="1082532" y="5782621"/>
            <a:ext cx="4892514" cy="1673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COUNT(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DISTINCT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Core_Technology)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unique_core_tech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Industry =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'FinTech'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CCFE1CD2-9CD4-4D59-9A62-B0719441CE94}"/>
              </a:ext>
            </a:extLst>
          </p:cNvPr>
          <p:cNvSpPr/>
          <p:nvPr/>
        </p:nvSpPr>
        <p:spPr>
          <a:xfrm>
            <a:off x="6873457" y="6346337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A5613A-B181-4414-AD56-29728E9CF803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13FC33-3193-4DD1-9C9F-5C8E20E97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4537" y="1356220"/>
            <a:ext cx="5938133" cy="27888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CBE6480-8CFA-4A42-ABD0-83DFCCB25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7209" y="5727415"/>
            <a:ext cx="3669781" cy="1728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0275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552" y="285804"/>
            <a:ext cx="13497939" cy="402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Q8. Find the most common core technology used in each industry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E9390CE2-154E-436B-9BF1-396F9BF0DC36}"/>
              </a:ext>
            </a:extLst>
          </p:cNvPr>
          <p:cNvSpPr/>
          <p:nvPr/>
        </p:nvSpPr>
        <p:spPr>
          <a:xfrm>
            <a:off x="516552" y="759572"/>
            <a:ext cx="7038656" cy="7037573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2E3544D-A582-4E52-891A-CDF3A6CD1E6D}"/>
              </a:ext>
            </a:extLst>
          </p:cNvPr>
          <p:cNvSpPr/>
          <p:nvPr/>
        </p:nvSpPr>
        <p:spPr>
          <a:xfrm>
            <a:off x="866020" y="857053"/>
            <a:ext cx="6287679" cy="6842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TechCount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Industry,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Core_Technology,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COUNT(*)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Tech_Usage_Count,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ROW_NUMBER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PARTITION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Industry 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COUNT(*)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rn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Core_Technology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GROUP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Industry, Core_Technology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Industry, Core_Technology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Most_Common_Tech,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Tech_Usage_Count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TechCount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rn = 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Tech_Usage_Count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3715F996-2306-4A57-9182-B7A41BC18897}"/>
              </a:ext>
            </a:extLst>
          </p:cNvPr>
          <p:cNvSpPr/>
          <p:nvPr/>
        </p:nvSpPr>
        <p:spPr>
          <a:xfrm>
            <a:off x="9993087" y="2484626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A5613A-B181-4414-AD56-29728E9CF803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841A3BB-35C1-4462-BC43-5635ABAB5D9B}"/>
              </a:ext>
            </a:extLst>
          </p:cNvPr>
          <p:cNvSpPr/>
          <p:nvPr/>
        </p:nvSpPr>
        <p:spPr>
          <a:xfrm>
            <a:off x="11217897" y="2575622"/>
            <a:ext cx="160256" cy="227853"/>
          </a:xfrm>
          <a:prstGeom prst="downArrow">
            <a:avLst/>
          </a:prstGeom>
          <a:solidFill>
            <a:srgbClr val="E04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C02C5C-7D86-43D4-913A-5D25AB243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1530" y="3339570"/>
            <a:ext cx="5372850" cy="313416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5551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552" y="373326"/>
            <a:ext cx="13497939" cy="402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Q9. For each year between 2010 and 2020, calculate the cumulative total funding received by all startups founded </a:t>
            </a:r>
          </a:p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in that year.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E9390CE2-154E-436B-9BF1-396F9BF0DC36}"/>
              </a:ext>
            </a:extLst>
          </p:cNvPr>
          <p:cNvSpPr/>
          <p:nvPr/>
        </p:nvSpPr>
        <p:spPr>
          <a:xfrm>
            <a:off x="490531" y="1108899"/>
            <a:ext cx="7038656" cy="6842610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2E3544D-A582-4E52-891A-CDF3A6CD1E6D}"/>
              </a:ext>
            </a:extLst>
          </p:cNvPr>
          <p:cNvSpPr/>
          <p:nvPr/>
        </p:nvSpPr>
        <p:spPr>
          <a:xfrm>
            <a:off x="977842" y="1311576"/>
            <a:ext cx="6287679" cy="6544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WITH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YearlyFunding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Founding_Year, SUM(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Last_Funding_Amount_USD_Millions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Total_Funding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Founding_Year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BETWEEN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2010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2020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GROUP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Founding_Year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)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Founding_Year,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Total_Funding,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SUM(Total_Funding)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Founding_Year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BETWEEN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UNBOUNDED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PRECEDING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ROW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cumulative_funding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YearlyFunding;</a:t>
            </a: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3715F996-2306-4A57-9182-B7A41BC18897}"/>
              </a:ext>
            </a:extLst>
          </p:cNvPr>
          <p:cNvSpPr/>
          <p:nvPr/>
        </p:nvSpPr>
        <p:spPr>
          <a:xfrm>
            <a:off x="9993087" y="2484626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A5613A-B181-4414-AD56-29728E9CF803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841A3BB-35C1-4462-BC43-5635ABAB5D9B}"/>
              </a:ext>
            </a:extLst>
          </p:cNvPr>
          <p:cNvSpPr/>
          <p:nvPr/>
        </p:nvSpPr>
        <p:spPr>
          <a:xfrm>
            <a:off x="11217897" y="2575622"/>
            <a:ext cx="160256" cy="227853"/>
          </a:xfrm>
          <a:prstGeom prst="downArrow">
            <a:avLst/>
          </a:prstGeom>
          <a:solidFill>
            <a:srgbClr val="E04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2D9F75-7DBB-4249-B1C9-B095615FB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6946" y="3433640"/>
            <a:ext cx="5058481" cy="31722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60334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552" y="401592"/>
            <a:ext cx="13497939" cy="402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Q10. Rank startups within each industry based on their last funding amount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E9390CE2-154E-436B-9BF1-396F9BF0DC36}"/>
              </a:ext>
            </a:extLst>
          </p:cNvPr>
          <p:cNvSpPr/>
          <p:nvPr/>
        </p:nvSpPr>
        <p:spPr>
          <a:xfrm>
            <a:off x="816907" y="1011817"/>
            <a:ext cx="5825765" cy="4106938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2E3544D-A582-4E52-891A-CDF3A6CD1E6D}"/>
              </a:ext>
            </a:extLst>
          </p:cNvPr>
          <p:cNvSpPr/>
          <p:nvPr/>
        </p:nvSpPr>
        <p:spPr>
          <a:xfrm>
            <a:off x="1032875" y="1111684"/>
            <a:ext cx="5582425" cy="393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Industry,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Company_Name,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Last_Funding_Amount_USD_Millions,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RANK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OVER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PARTITION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Industry 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Last_Funding_Amount_USD_Millions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Funding_Rank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Last_Funding_Amount_USD_Millions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NULL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Industry, Funding_Rank;</a:t>
            </a:r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3715F996-2306-4A57-9182-B7A41BC18897}"/>
              </a:ext>
            </a:extLst>
          </p:cNvPr>
          <p:cNvSpPr/>
          <p:nvPr/>
        </p:nvSpPr>
        <p:spPr>
          <a:xfrm>
            <a:off x="9435384" y="1043941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sp>
        <p:nvSpPr>
          <p:cNvPr id="11" name="Text 0">
            <a:extLst>
              <a:ext uri="{FF2B5EF4-FFF2-40B4-BE49-F238E27FC236}">
                <a16:creationId xmlns:a16="http://schemas.microsoft.com/office/drawing/2014/main" id="{B22A67AE-DD1F-4CEB-903D-F0DFDDDFAB22}"/>
              </a:ext>
            </a:extLst>
          </p:cNvPr>
          <p:cNvSpPr/>
          <p:nvPr/>
        </p:nvSpPr>
        <p:spPr>
          <a:xfrm>
            <a:off x="686234" y="5300344"/>
            <a:ext cx="13158574" cy="402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-- Q11. Find the CEOs who lead more than one startup and list all their associated company names.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Shape 5">
            <a:extLst>
              <a:ext uri="{FF2B5EF4-FFF2-40B4-BE49-F238E27FC236}">
                <a16:creationId xmlns:a16="http://schemas.microsoft.com/office/drawing/2014/main" id="{3B80D416-7B3A-4E3D-A7CA-3C5A3ABC36CE}"/>
              </a:ext>
            </a:extLst>
          </p:cNvPr>
          <p:cNvSpPr/>
          <p:nvPr/>
        </p:nvSpPr>
        <p:spPr>
          <a:xfrm>
            <a:off x="769866" y="5957739"/>
            <a:ext cx="5517847" cy="1941923"/>
          </a:xfrm>
          <a:prstGeom prst="roundRect">
            <a:avLst>
              <a:gd name="adj" fmla="val 3880"/>
            </a:avLst>
          </a:prstGeom>
          <a:solidFill>
            <a:srgbClr val="FFEEDD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4A8992D8-0680-4CA6-B626-5E4CB25463CA}"/>
              </a:ext>
            </a:extLst>
          </p:cNvPr>
          <p:cNvSpPr/>
          <p:nvPr/>
        </p:nvSpPr>
        <p:spPr>
          <a:xfrm>
            <a:off x="979540" y="6112007"/>
            <a:ext cx="4892514" cy="1633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CEO_Name, 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COUNT(*)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Startup_Count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startups</a:t>
            </a: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GROUP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BY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CEO_Name;</a:t>
            </a:r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CCFE1CD2-9CD4-4D59-9A62-B0719441CE94}"/>
              </a:ext>
            </a:extLst>
          </p:cNvPr>
          <p:cNvSpPr/>
          <p:nvPr/>
        </p:nvSpPr>
        <p:spPr>
          <a:xfrm>
            <a:off x="6935154" y="6529158"/>
            <a:ext cx="146923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 </a:t>
            </a:r>
            <a:r>
              <a:rPr lang="en-US" sz="2000" b="1" dirty="0">
                <a:solidFill>
                  <a:srgbClr val="E04F00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  <a:sym typeface="Wingdings" panose="05000000000000000000" pitchFamily="2" charset="2"/>
              </a:rPr>
              <a:t></a:t>
            </a:r>
            <a:endParaRPr lang="en-US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A5613A-B181-4414-AD56-29728E9CF803}"/>
              </a:ext>
            </a:extLst>
          </p:cNvPr>
          <p:cNvSpPr/>
          <p:nvPr/>
        </p:nvSpPr>
        <p:spPr>
          <a:xfrm>
            <a:off x="12905295" y="7748833"/>
            <a:ext cx="1640264" cy="405353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635053-9180-409D-887D-9BE801FE93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767"/>
          <a:stretch/>
        </p:blipFill>
        <p:spPr>
          <a:xfrm>
            <a:off x="9004776" y="5936181"/>
            <a:ext cx="3177143" cy="18092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C6A95B-E551-4F71-9DB9-94BA01406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262" y="1790614"/>
            <a:ext cx="5754173" cy="27035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" name="Arrow: Down 17">
            <a:extLst>
              <a:ext uri="{FF2B5EF4-FFF2-40B4-BE49-F238E27FC236}">
                <a16:creationId xmlns:a16="http://schemas.microsoft.com/office/drawing/2014/main" id="{9A2C729B-78DE-46A0-975E-64631522010B}"/>
              </a:ext>
            </a:extLst>
          </p:cNvPr>
          <p:cNvSpPr/>
          <p:nvPr/>
        </p:nvSpPr>
        <p:spPr>
          <a:xfrm>
            <a:off x="10711336" y="1111684"/>
            <a:ext cx="160256" cy="227853"/>
          </a:xfrm>
          <a:prstGeom prst="downArrow">
            <a:avLst/>
          </a:prstGeom>
          <a:solidFill>
            <a:srgbClr val="E04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051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1748</Words>
  <Application>Microsoft Office PowerPoint</Application>
  <PresentationFormat>Custom</PresentationFormat>
  <Paragraphs>186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Bitter Medium</vt:lpstr>
      <vt:lpstr>Calibri</vt:lpstr>
      <vt:lpstr>Consolas</vt:lpstr>
      <vt:lpstr>Lato Bold</vt:lpstr>
      <vt:lpstr>Arial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Rupnath Shaw</cp:lastModifiedBy>
  <cp:revision>19</cp:revision>
  <dcterms:created xsi:type="dcterms:W3CDTF">2025-10-04T09:57:53Z</dcterms:created>
  <dcterms:modified xsi:type="dcterms:W3CDTF">2025-10-05T11:41:45Z</dcterms:modified>
</cp:coreProperties>
</file>